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0" d="100"/>
          <a:sy n="40" d="100"/>
        </p:scale>
        <p:origin x="-13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625B428-F9BE-1C49-A081-2F51E1AC08EB}" type="datetimeFigureOut">
              <a:rPr lang="en-US" smtClean="0"/>
              <a:t>11/14/12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FA28208-02C8-2348-A07D-694269EA557C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5B428-F9BE-1C49-A081-2F51E1AC08EB}" type="datetimeFigureOut">
              <a:rPr lang="en-US" smtClean="0"/>
              <a:t>11/14/12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8208-02C8-2348-A07D-694269EA557C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5B428-F9BE-1C49-A081-2F51E1AC08EB}" type="datetimeFigureOut">
              <a:rPr lang="en-US" smtClean="0"/>
              <a:t>11/14/12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8208-02C8-2348-A07D-694269EA557C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5B428-F9BE-1C49-A081-2F51E1AC08EB}" type="datetimeFigureOut">
              <a:rPr lang="en-US" smtClean="0"/>
              <a:t>11/14/12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8208-02C8-2348-A07D-694269EA557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5B428-F9BE-1C49-A081-2F51E1AC08EB}" type="datetimeFigureOut">
              <a:rPr lang="en-US" smtClean="0"/>
              <a:t>11/14/12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8208-02C8-2348-A07D-694269EA557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5B428-F9BE-1C49-A081-2F51E1AC08EB}" type="datetimeFigureOut">
              <a:rPr lang="en-US" smtClean="0"/>
              <a:t>11/14/12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8208-02C8-2348-A07D-694269EA557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5B428-F9BE-1C49-A081-2F51E1AC08EB}" type="datetimeFigureOut">
              <a:rPr lang="en-US" smtClean="0"/>
              <a:t>11/14/12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8208-02C8-2348-A07D-694269EA557C}" type="slidenum">
              <a:rPr lang="en-US" smtClean="0"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5B428-F9BE-1C49-A081-2F51E1AC08EB}" type="datetimeFigureOut">
              <a:rPr lang="en-US" smtClean="0"/>
              <a:t>11/14/12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8208-02C8-2348-A07D-694269EA557C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5B428-F9BE-1C49-A081-2F51E1AC08EB}" type="datetimeFigureOut">
              <a:rPr lang="en-US" smtClean="0"/>
              <a:t>11/14/12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8208-02C8-2348-A07D-694269EA55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5B428-F9BE-1C49-A081-2F51E1AC08EB}" type="datetimeFigureOut">
              <a:rPr lang="en-US" smtClean="0"/>
              <a:t>11/14/12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8208-02C8-2348-A07D-694269EA55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5B428-F9BE-1C49-A081-2F51E1AC08EB}" type="datetimeFigureOut">
              <a:rPr lang="en-US" smtClean="0"/>
              <a:t>11/14/12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8208-02C8-2348-A07D-694269EA55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625B428-F9BE-1C49-A081-2F51E1AC08EB}" type="datetimeFigureOut">
              <a:rPr lang="en-US" smtClean="0"/>
              <a:t>11/14/12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FA28208-02C8-2348-A07D-694269EA557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Electricity and Magnetism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7 – Red level book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162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8000253" cy="4196903"/>
          </a:xfrm>
        </p:spPr>
        <p:txBody>
          <a:bodyPr>
            <a:noAutofit/>
          </a:bodyPr>
          <a:lstStyle/>
          <a:p>
            <a:pPr marL="925830" lvl="1" indent="-514350">
              <a:buFont typeface="+mj-lt"/>
              <a:buAutoNum type="arabicPeriod" startAt="3"/>
            </a:pPr>
            <a:r>
              <a:rPr lang="en-US" sz="3200" dirty="0" smtClean="0"/>
              <a:t>In a </a:t>
            </a:r>
            <a:r>
              <a:rPr lang="en-US" sz="3200" b="1" dirty="0" smtClean="0"/>
              <a:t>series circuit</a:t>
            </a:r>
            <a:r>
              <a:rPr lang="en-US" sz="3200" dirty="0" smtClean="0"/>
              <a:t>, devices are connected so that there is only one path for current to follow.</a:t>
            </a:r>
          </a:p>
          <a:p>
            <a:pPr marL="925830" lvl="1" indent="-514350">
              <a:buFont typeface="+mj-lt"/>
              <a:buAutoNum type="arabicPeriod" startAt="3"/>
            </a:pPr>
            <a:r>
              <a:rPr lang="en-US" sz="3200" dirty="0" smtClean="0"/>
              <a:t>In a </a:t>
            </a:r>
            <a:r>
              <a:rPr lang="en-US" sz="3200" b="1" dirty="0" smtClean="0"/>
              <a:t>parallel circuit</a:t>
            </a:r>
            <a:r>
              <a:rPr lang="en-US" sz="3200" dirty="0" smtClean="0"/>
              <a:t>, there is more than one path for current to follow.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 Circuit </a:t>
            </a:r>
            <a:r>
              <a:rPr lang="en-US" sz="2400" dirty="0" smtClean="0"/>
              <a:t>(cont’d)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80291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364" y="2017438"/>
            <a:ext cx="8543635" cy="4263289"/>
          </a:xfrm>
        </p:spPr>
        <p:txBody>
          <a:bodyPr>
            <a:noAutofit/>
          </a:bodyPr>
          <a:lstStyle/>
          <a:p>
            <a:pPr marL="571500" indent="-571500">
              <a:buFont typeface="+mj-lt"/>
              <a:buAutoNum type="alphaUcPeriod"/>
            </a:pPr>
            <a:r>
              <a:rPr lang="en-US" sz="2800" dirty="0" smtClean="0"/>
              <a:t>Atoms contain protons and electrons.</a:t>
            </a:r>
          </a:p>
          <a:p>
            <a:pPr marL="1039813" indent="-461963" defTabSz="285750">
              <a:buFont typeface="+mj-lt"/>
              <a:buAutoNum type="arabicPeriod"/>
            </a:pPr>
            <a:r>
              <a:rPr lang="en-US" sz="2800" dirty="0" smtClean="0"/>
              <a:t>The two types of electrical charges are positive and negative.</a:t>
            </a:r>
          </a:p>
          <a:p>
            <a:pPr marL="1039813" indent="-461963" defTabSz="285750">
              <a:buFont typeface="+mj-lt"/>
              <a:buAutoNum type="arabicPeriod"/>
            </a:pPr>
            <a:r>
              <a:rPr lang="en-US" sz="2800" dirty="0" smtClean="0"/>
              <a:t>Electrically neutral means that the total positive charges and negative charges are equal.</a:t>
            </a:r>
          </a:p>
          <a:p>
            <a:pPr marL="1039813" indent="-461963" defTabSz="285750">
              <a:buFont typeface="+mj-lt"/>
              <a:buAutoNum type="arabicPeriod"/>
            </a:pPr>
            <a:r>
              <a:rPr lang="en-US" sz="2800" dirty="0" smtClean="0"/>
              <a:t>If the total positive and negative charges are not balanced, and object is electrically charged.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Electric Charge and Forces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731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lphaUcPeriod" startAt="2"/>
            </a:pPr>
            <a:r>
              <a:rPr lang="en-US" sz="2800" dirty="0" smtClean="0">
                <a:solidFill>
                  <a:schemeClr val="tx1"/>
                </a:solidFill>
              </a:rPr>
              <a:t>Electrically charged particles exert a force on one another.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sz="2600" dirty="0" smtClean="0">
                <a:solidFill>
                  <a:schemeClr val="tx1"/>
                </a:solidFill>
              </a:rPr>
              <a:t>Like charges </a:t>
            </a:r>
            <a:r>
              <a:rPr lang="en-US" sz="2600" b="1" dirty="0" smtClean="0">
                <a:solidFill>
                  <a:srgbClr val="FF0000"/>
                </a:solidFill>
              </a:rPr>
              <a:t>repel</a:t>
            </a:r>
            <a:r>
              <a:rPr lang="en-US" sz="2600" dirty="0" smtClean="0">
                <a:solidFill>
                  <a:srgbClr val="FF0000"/>
                </a:solidFill>
              </a:rPr>
              <a:t> </a:t>
            </a:r>
            <a:r>
              <a:rPr lang="en-US" sz="2600" dirty="0" smtClean="0">
                <a:solidFill>
                  <a:schemeClr val="tx1"/>
                </a:solidFill>
              </a:rPr>
              <a:t>one another.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Opposite charges </a:t>
            </a:r>
            <a:r>
              <a:rPr lang="en-US" sz="2800" b="1" dirty="0" smtClean="0">
                <a:solidFill>
                  <a:srgbClr val="FF0000"/>
                </a:solidFill>
              </a:rPr>
              <a:t>attract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one another.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Electric force </a:t>
            </a:r>
            <a:r>
              <a:rPr lang="en-US" sz="2800" b="1" dirty="0" smtClean="0">
                <a:solidFill>
                  <a:schemeClr val="tx1"/>
                </a:solidFill>
              </a:rPr>
              <a:t>increases</a:t>
            </a:r>
            <a:r>
              <a:rPr lang="en-US" sz="2800" dirty="0" smtClean="0">
                <a:solidFill>
                  <a:schemeClr val="tx1"/>
                </a:solidFill>
              </a:rPr>
              <a:t> with increased charge and </a:t>
            </a:r>
            <a:r>
              <a:rPr lang="en-US" sz="2800" b="1" dirty="0" smtClean="0">
                <a:solidFill>
                  <a:schemeClr val="tx1"/>
                </a:solidFill>
              </a:rPr>
              <a:t>decreases</a:t>
            </a:r>
            <a:r>
              <a:rPr lang="en-US" sz="2800" dirty="0" smtClean="0">
                <a:solidFill>
                  <a:schemeClr val="tx1"/>
                </a:solidFill>
              </a:rPr>
              <a:t> with increased distance.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Electric Charge and Forces (cont’d)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09644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4145" y="2025504"/>
            <a:ext cx="8480961" cy="459294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lphaUcPeriod" startAt="3"/>
            </a:pPr>
            <a:r>
              <a:rPr lang="en-US" sz="2800" dirty="0" smtClean="0">
                <a:solidFill>
                  <a:schemeClr val="tx1"/>
                </a:solidFill>
              </a:rPr>
              <a:t>An </a:t>
            </a:r>
            <a:r>
              <a:rPr lang="en-US" sz="2800" b="1" dirty="0" smtClean="0">
                <a:solidFill>
                  <a:srgbClr val="FF0000"/>
                </a:solidFill>
              </a:rPr>
              <a:t>Electric Field </a:t>
            </a:r>
            <a:r>
              <a:rPr lang="en-US" sz="2800" dirty="0" smtClean="0">
                <a:solidFill>
                  <a:schemeClr val="tx1"/>
                </a:solidFill>
              </a:rPr>
              <a:t>surrounds a charged particle and exerts a force on other electrical charges.</a:t>
            </a:r>
          </a:p>
          <a:p>
            <a:pPr marL="925830" lvl="1" indent="-514350">
              <a:buFont typeface="+mj-lt"/>
              <a:buAutoNum type="arabicPeriod"/>
            </a:pPr>
            <a:r>
              <a:rPr lang="en-US" sz="2800" b="1" i="1" dirty="0" smtClean="0">
                <a:solidFill>
                  <a:schemeClr val="tx1"/>
                </a:solidFill>
              </a:rPr>
              <a:t>Charging by contact </a:t>
            </a:r>
            <a:r>
              <a:rPr lang="en-US" sz="2800" dirty="0" smtClean="0">
                <a:solidFill>
                  <a:schemeClr val="tx1"/>
                </a:solidFill>
              </a:rPr>
              <a:t>– electrical charges are transferred by the movement of electrons.</a:t>
            </a:r>
          </a:p>
          <a:p>
            <a:pPr marL="925830" lvl="1" indent="-514350">
              <a:buFont typeface="+mj-lt"/>
              <a:buAutoNum type="arabicPeriod"/>
            </a:pPr>
            <a:r>
              <a:rPr lang="en-US" sz="2800" b="1" i="1" dirty="0" smtClean="0">
                <a:solidFill>
                  <a:schemeClr val="tx1"/>
                </a:solidFill>
              </a:rPr>
              <a:t>Charging by induction</a:t>
            </a:r>
            <a:r>
              <a:rPr lang="en-US" sz="2800" dirty="0" smtClean="0">
                <a:solidFill>
                  <a:schemeClr val="tx1"/>
                </a:solidFill>
              </a:rPr>
              <a:t>- rearrangement of electrons caused by movement of electrons within an object in an electric field.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Electric Charge and Forces (cont’d)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90420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6760" y="2063749"/>
            <a:ext cx="8957240" cy="4621547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lphaUcPeriod" startAt="4"/>
            </a:pPr>
            <a:r>
              <a:rPr lang="en-US" sz="2800" dirty="0" smtClean="0">
                <a:solidFill>
                  <a:schemeClr val="tx1"/>
                </a:solidFill>
              </a:rPr>
              <a:t>A </a:t>
            </a:r>
            <a:r>
              <a:rPr lang="en-US" sz="2800" b="1" dirty="0" smtClean="0">
                <a:solidFill>
                  <a:schemeClr val="tx1"/>
                </a:solidFill>
              </a:rPr>
              <a:t>Static Charge </a:t>
            </a:r>
            <a:r>
              <a:rPr lang="en-US" sz="2800" dirty="0" smtClean="0">
                <a:solidFill>
                  <a:schemeClr val="tx1"/>
                </a:solidFill>
              </a:rPr>
              <a:t>is an imbalance of electric charges on an object.</a:t>
            </a:r>
          </a:p>
          <a:p>
            <a:pPr marL="925830" lvl="1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The movement of a static charge from one place to another is an </a:t>
            </a:r>
            <a:r>
              <a:rPr lang="en-US" sz="2800" b="1" i="1" dirty="0" smtClean="0">
                <a:solidFill>
                  <a:schemeClr val="tx1"/>
                </a:solidFill>
              </a:rPr>
              <a:t>electric discharge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marL="925830" lvl="1" indent="-514350">
              <a:buFont typeface="+mj-lt"/>
              <a:buAutoNum type="arabicPeriod"/>
            </a:pPr>
            <a:r>
              <a:rPr lang="en-US" sz="2800" b="1" i="1" dirty="0" smtClean="0">
                <a:solidFill>
                  <a:schemeClr val="tx1"/>
                </a:solidFill>
              </a:rPr>
              <a:t>Lightning </a:t>
            </a:r>
            <a:r>
              <a:rPr lang="en-US" sz="2800" dirty="0" smtClean="0">
                <a:solidFill>
                  <a:schemeClr val="tx1"/>
                </a:solidFill>
              </a:rPr>
              <a:t>is a static discharge between two clouds or between clouds and the ground.</a:t>
            </a:r>
          </a:p>
          <a:p>
            <a:pPr marL="925830" lvl="1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Providing a path for lightning to the Earth is called </a:t>
            </a:r>
            <a:r>
              <a:rPr lang="en-US" sz="2800" b="1" i="1" dirty="0" smtClean="0">
                <a:solidFill>
                  <a:schemeClr val="tx1"/>
                </a:solidFill>
              </a:rPr>
              <a:t>grounding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Electric Charge and Forces (cont’d)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35593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8"/>
            <a:ext cx="7745505" cy="1294860"/>
          </a:xfrm>
        </p:spPr>
        <p:txBody>
          <a:bodyPr>
            <a:normAutofit fontScale="92500"/>
          </a:bodyPr>
          <a:lstStyle/>
          <a:p>
            <a:r>
              <a:rPr lang="en-US" sz="3200" dirty="0" smtClean="0"/>
              <a:t> If an atom is made of charged particles, why does it not have an electric charge?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 About It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24975" y="4234021"/>
            <a:ext cx="74197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</a:rPr>
              <a:t>An atom has an equal number of particles with positive and negative charges. Therefore, they cancel each other out.</a:t>
            </a:r>
            <a:endParaRPr lang="en-US" sz="2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977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Electric Current		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2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63503" y="385490"/>
            <a:ext cx="23812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</a:rPr>
              <a:t>Begin here</a:t>
            </a:r>
            <a:endParaRPr lang="en-US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170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260403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sz="3200" dirty="0" smtClean="0"/>
              <a:t>An </a:t>
            </a:r>
            <a:r>
              <a:rPr lang="en-US" sz="3200" b="1" dirty="0" smtClean="0"/>
              <a:t>electric current</a:t>
            </a:r>
            <a:r>
              <a:rPr lang="en-US" sz="3200" dirty="0" smtClean="0"/>
              <a:t> is the flow of electric charge</a:t>
            </a:r>
          </a:p>
          <a:p>
            <a:pPr marL="925830" lvl="1" indent="-514350">
              <a:buFont typeface="+mj-lt"/>
              <a:buAutoNum type="arabicPeriod"/>
            </a:pPr>
            <a:r>
              <a:rPr lang="en-US" sz="3200" dirty="0" smtClean="0"/>
              <a:t>As a current flows in a wire, the number of electrons and protons in the wire </a:t>
            </a:r>
            <a:r>
              <a:rPr lang="en-US" sz="3200" b="1" i="1" dirty="0" smtClean="0"/>
              <a:t>remains balanced</a:t>
            </a:r>
            <a:r>
              <a:rPr lang="en-US" sz="3200" dirty="0" smtClean="0"/>
              <a:t>.</a:t>
            </a:r>
          </a:p>
          <a:p>
            <a:pPr marL="925830" lvl="1" indent="-514350">
              <a:buFont typeface="+mj-lt"/>
              <a:buAutoNum type="arabicPeriod"/>
            </a:pPr>
            <a:r>
              <a:rPr lang="en-US" sz="3200" dirty="0" smtClean="0"/>
              <a:t>The SI unit of electric current, the </a:t>
            </a:r>
            <a:r>
              <a:rPr lang="en-US" sz="3200" b="1" dirty="0" smtClean="0"/>
              <a:t>ampere</a:t>
            </a:r>
            <a:r>
              <a:rPr lang="en-US" sz="3200" dirty="0" smtClean="0"/>
              <a:t>, is designated by the symbol “A”.</a:t>
            </a:r>
          </a:p>
          <a:p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 Current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420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8000253" cy="4196903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lphaUcPeriod" startAt="2"/>
            </a:pPr>
            <a:r>
              <a:rPr lang="en-US" sz="3200" dirty="0" smtClean="0"/>
              <a:t>An </a:t>
            </a:r>
            <a:r>
              <a:rPr lang="en-US" sz="3200" b="1" dirty="0" smtClean="0"/>
              <a:t>electric circuit</a:t>
            </a:r>
            <a:r>
              <a:rPr lang="en-US" sz="3200" dirty="0" smtClean="0"/>
              <a:t> is a closed path through which electric charges can flow.</a:t>
            </a:r>
          </a:p>
          <a:p>
            <a:pPr marL="925830" lvl="1" indent="-514350">
              <a:buFont typeface="+mj-lt"/>
              <a:buAutoNum type="arabicPeriod"/>
            </a:pPr>
            <a:r>
              <a:rPr lang="en-US" sz="3200" dirty="0" smtClean="0"/>
              <a:t>The measure of how difficult it is for electron to flow is the </a:t>
            </a:r>
            <a:r>
              <a:rPr lang="en-US" sz="3200" b="1" dirty="0" smtClean="0"/>
              <a:t>electric</a:t>
            </a:r>
            <a:r>
              <a:rPr lang="en-US" sz="3200" dirty="0" smtClean="0"/>
              <a:t> </a:t>
            </a:r>
            <a:r>
              <a:rPr lang="en-US" sz="3200" b="1" dirty="0" smtClean="0"/>
              <a:t>resistance</a:t>
            </a:r>
            <a:r>
              <a:rPr lang="en-US" sz="3200" dirty="0" smtClean="0"/>
              <a:t> of a material.</a:t>
            </a:r>
          </a:p>
          <a:p>
            <a:pPr marL="925830" lvl="1" indent="-514350">
              <a:buFont typeface="+mj-lt"/>
              <a:buAutoNum type="arabicPeriod"/>
            </a:pPr>
            <a:r>
              <a:rPr lang="en-US" sz="3200" dirty="0" smtClean="0"/>
              <a:t>The unit of electric resistance is the </a:t>
            </a:r>
            <a:r>
              <a:rPr lang="en-US" sz="3200" b="1" dirty="0" smtClean="0"/>
              <a:t>ohm</a:t>
            </a:r>
            <a:r>
              <a:rPr lang="en-US" sz="3200" dirty="0" smtClean="0"/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 Circuit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266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Hardcover.thmx</Template>
  <TotalTime>440</TotalTime>
  <Words>407</Words>
  <Application>Microsoft Macintosh PowerPoint</Application>
  <PresentationFormat>On-screen Show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Hardcover</vt:lpstr>
      <vt:lpstr>Electricity and Magnetism</vt:lpstr>
      <vt:lpstr>Electric Charge and Forces</vt:lpstr>
      <vt:lpstr>Electric Charge and Forces (cont’d)</vt:lpstr>
      <vt:lpstr>Electric Charge and Forces (cont’d)</vt:lpstr>
      <vt:lpstr>Electric Charge and Forces (cont’d)</vt:lpstr>
      <vt:lpstr>Think About It</vt:lpstr>
      <vt:lpstr>Electric Current  </vt:lpstr>
      <vt:lpstr>Electric Current </vt:lpstr>
      <vt:lpstr>Electric Circuit</vt:lpstr>
      <vt:lpstr>Electric Circuit (cont’d)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Electricity and Magnetism</dc:title>
  <dc:creator>St. Aloysius</dc:creator>
  <cp:lastModifiedBy>St. Aloysius</cp:lastModifiedBy>
  <cp:revision>21</cp:revision>
  <dcterms:created xsi:type="dcterms:W3CDTF">2012-10-24T11:03:14Z</dcterms:created>
  <dcterms:modified xsi:type="dcterms:W3CDTF">2012-11-14T14:06:25Z</dcterms:modified>
</cp:coreProperties>
</file>